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5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ED05CA-B874-471D-A2EE-6FB5DF95698F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pt-PT"/>
        </a:p>
      </dgm:t>
    </dgm:pt>
    <dgm:pt modelId="{51FE06D0-FED8-4818-8C76-8555AEFDF6E3}">
      <dgm:prSet phldrT="[Texto]"/>
      <dgm:spPr/>
      <dgm:t>
        <a:bodyPr/>
        <a:lstStyle/>
        <a:p>
          <a:r>
            <a:rPr lang="pt-PT" dirty="0" smtClean="0"/>
            <a:t>Esquema Lógico</a:t>
          </a:r>
          <a:endParaRPr lang="pt-PT" dirty="0"/>
        </a:p>
      </dgm:t>
    </dgm:pt>
    <dgm:pt modelId="{A942A5EB-B08B-42D4-BC34-4EB8692A7403}" type="parTrans" cxnId="{F035DC5B-1C11-439A-87AC-A6FA0AA820F8}">
      <dgm:prSet/>
      <dgm:spPr/>
      <dgm:t>
        <a:bodyPr/>
        <a:lstStyle/>
        <a:p>
          <a:endParaRPr lang="pt-PT"/>
        </a:p>
      </dgm:t>
    </dgm:pt>
    <dgm:pt modelId="{A26BCF0E-D296-43A2-B443-8E3107D27915}" type="sibTrans" cxnId="{F035DC5B-1C11-439A-87AC-A6FA0AA820F8}">
      <dgm:prSet/>
      <dgm:spPr/>
      <dgm:t>
        <a:bodyPr/>
        <a:lstStyle/>
        <a:p>
          <a:endParaRPr lang="pt-PT"/>
        </a:p>
      </dgm:t>
    </dgm:pt>
    <dgm:pt modelId="{7785B2C6-6867-4D4D-B77B-B7551263EE74}">
      <dgm:prSet phldrT="[Texto]"/>
      <dgm:spPr/>
      <dgm:t>
        <a:bodyPr/>
        <a:lstStyle/>
        <a:p>
          <a:r>
            <a:rPr lang="pt-PT" dirty="0" smtClean="0"/>
            <a:t>Esquema Físico</a:t>
          </a:r>
          <a:endParaRPr lang="pt-PT" dirty="0"/>
        </a:p>
      </dgm:t>
    </dgm:pt>
    <dgm:pt modelId="{7729E6DA-C2F7-4883-A1E3-384D535758D2}" type="parTrans" cxnId="{E57382A4-3387-4E5B-A621-6AAC610306AD}">
      <dgm:prSet/>
      <dgm:spPr/>
      <dgm:t>
        <a:bodyPr/>
        <a:lstStyle/>
        <a:p>
          <a:endParaRPr lang="pt-PT"/>
        </a:p>
      </dgm:t>
    </dgm:pt>
    <dgm:pt modelId="{BCB82BB8-CB7E-4A03-80CC-7B9DC40A2C86}" type="sibTrans" cxnId="{E57382A4-3387-4E5B-A621-6AAC610306AD}">
      <dgm:prSet/>
      <dgm:spPr/>
      <dgm:t>
        <a:bodyPr/>
        <a:lstStyle/>
        <a:p>
          <a:endParaRPr lang="pt-PT"/>
        </a:p>
      </dgm:t>
    </dgm:pt>
    <dgm:pt modelId="{2F45E45B-68D3-4084-B5CF-8246DC5CC9D7}">
      <dgm:prSet phldrT="[Texto]"/>
      <dgm:spPr/>
      <dgm:t>
        <a:bodyPr/>
        <a:lstStyle/>
        <a:p>
          <a:r>
            <a:rPr lang="pt-PT" dirty="0" smtClean="0"/>
            <a:t>Criar Base de Dados</a:t>
          </a:r>
          <a:endParaRPr lang="pt-PT" dirty="0"/>
        </a:p>
      </dgm:t>
    </dgm:pt>
    <dgm:pt modelId="{E63A41B5-EA0C-4385-8B16-B87B8F0FDB1A}" type="parTrans" cxnId="{8A947515-1280-4BC3-A947-BF945E82D558}">
      <dgm:prSet/>
      <dgm:spPr/>
      <dgm:t>
        <a:bodyPr/>
        <a:lstStyle/>
        <a:p>
          <a:endParaRPr lang="pt-PT"/>
        </a:p>
      </dgm:t>
    </dgm:pt>
    <dgm:pt modelId="{C6401FF2-D970-44E8-8C86-643C7D9B3647}" type="sibTrans" cxnId="{8A947515-1280-4BC3-A947-BF945E82D558}">
      <dgm:prSet/>
      <dgm:spPr/>
      <dgm:t>
        <a:bodyPr/>
        <a:lstStyle/>
        <a:p>
          <a:endParaRPr lang="pt-PT"/>
        </a:p>
      </dgm:t>
    </dgm:pt>
    <dgm:pt modelId="{47173886-E451-4CB7-84C8-9486D8CB5204}">
      <dgm:prSet phldrT="[Texto]"/>
      <dgm:spPr/>
      <dgm:t>
        <a:bodyPr/>
        <a:lstStyle/>
        <a:p>
          <a:r>
            <a:rPr lang="pt-PT" dirty="0" smtClean="0"/>
            <a:t>Povoar a Base de Dados</a:t>
          </a:r>
          <a:endParaRPr lang="pt-PT" dirty="0"/>
        </a:p>
      </dgm:t>
    </dgm:pt>
    <dgm:pt modelId="{1D32FE8C-7C44-469A-89DA-0F0B2EBAF548}" type="parTrans" cxnId="{7B587351-0E6F-4770-B86C-AD96B740FBA8}">
      <dgm:prSet/>
      <dgm:spPr/>
      <dgm:t>
        <a:bodyPr/>
        <a:lstStyle/>
        <a:p>
          <a:endParaRPr lang="pt-PT"/>
        </a:p>
      </dgm:t>
    </dgm:pt>
    <dgm:pt modelId="{59B8FC2A-BBBE-4400-9904-DE348FDDBFA0}" type="sibTrans" cxnId="{7B587351-0E6F-4770-B86C-AD96B740FBA8}">
      <dgm:prSet/>
      <dgm:spPr/>
      <dgm:t>
        <a:bodyPr/>
        <a:lstStyle/>
        <a:p>
          <a:endParaRPr lang="pt-PT"/>
        </a:p>
      </dgm:t>
    </dgm:pt>
    <dgm:pt modelId="{7CF5CB1C-C8D2-4862-AA44-F3E532308A11}">
      <dgm:prSet phldrT="[Texto]"/>
      <dgm:spPr/>
      <dgm:t>
        <a:bodyPr/>
        <a:lstStyle/>
        <a:p>
          <a:r>
            <a:rPr lang="pt-PT" dirty="0" smtClean="0"/>
            <a:t>Formular </a:t>
          </a:r>
          <a:r>
            <a:rPr lang="pt-PT" dirty="0" err="1" smtClean="0"/>
            <a:t>Queries</a:t>
          </a:r>
          <a:r>
            <a:rPr lang="pt-PT" dirty="0" smtClean="0"/>
            <a:t> para Base de Dados</a:t>
          </a:r>
          <a:endParaRPr lang="pt-PT" dirty="0"/>
        </a:p>
      </dgm:t>
    </dgm:pt>
    <dgm:pt modelId="{B57DB9AC-2F88-4E45-8BCC-B7C45F88EA49}" type="parTrans" cxnId="{AD9AD650-BD05-407A-8E56-D24C9AF3378F}">
      <dgm:prSet/>
      <dgm:spPr/>
      <dgm:t>
        <a:bodyPr/>
        <a:lstStyle/>
        <a:p>
          <a:endParaRPr lang="pt-PT"/>
        </a:p>
      </dgm:t>
    </dgm:pt>
    <dgm:pt modelId="{49D5F3A7-CA58-4AB1-A5AD-04E1816B067F}" type="sibTrans" cxnId="{AD9AD650-BD05-407A-8E56-D24C9AF3378F}">
      <dgm:prSet/>
      <dgm:spPr/>
      <dgm:t>
        <a:bodyPr/>
        <a:lstStyle/>
        <a:p>
          <a:endParaRPr lang="pt-PT"/>
        </a:p>
      </dgm:t>
    </dgm:pt>
    <dgm:pt modelId="{59962C17-5DA1-4541-975A-4E46D4F7CC06}" type="pres">
      <dgm:prSet presAssocID="{94ED05CA-B874-471D-A2EE-6FB5DF95698F}" presName="outerComposite" presStyleCnt="0">
        <dgm:presLayoutVars>
          <dgm:chMax val="5"/>
          <dgm:dir/>
          <dgm:resizeHandles val="exact"/>
        </dgm:presLayoutVars>
      </dgm:prSet>
      <dgm:spPr/>
    </dgm:pt>
    <dgm:pt modelId="{5E7F0B32-C304-43C9-BCCF-F864FAB763F5}" type="pres">
      <dgm:prSet presAssocID="{94ED05CA-B874-471D-A2EE-6FB5DF95698F}" presName="dummyMaxCanvas" presStyleCnt="0">
        <dgm:presLayoutVars/>
      </dgm:prSet>
      <dgm:spPr/>
    </dgm:pt>
    <dgm:pt modelId="{69442016-3682-4EC8-91C0-F5FD04631003}" type="pres">
      <dgm:prSet presAssocID="{94ED05CA-B874-471D-A2EE-6FB5DF95698F}" presName="FiveNodes_1" presStyleLbl="node1" presStyleIdx="0" presStyleCnt="5">
        <dgm:presLayoutVars>
          <dgm:bulletEnabled val="1"/>
        </dgm:presLayoutVars>
      </dgm:prSet>
      <dgm:spPr/>
    </dgm:pt>
    <dgm:pt modelId="{9B918596-72A6-455D-8335-4B456C277BA3}" type="pres">
      <dgm:prSet presAssocID="{94ED05CA-B874-471D-A2EE-6FB5DF95698F}" presName="FiveNodes_2" presStyleLbl="node1" presStyleIdx="1" presStyleCnt="5">
        <dgm:presLayoutVars>
          <dgm:bulletEnabled val="1"/>
        </dgm:presLayoutVars>
      </dgm:prSet>
      <dgm:spPr/>
    </dgm:pt>
    <dgm:pt modelId="{96D9CA62-67BF-4AEF-ABC5-E83E6C6A93E0}" type="pres">
      <dgm:prSet presAssocID="{94ED05CA-B874-471D-A2EE-6FB5DF95698F}" presName="FiveNodes_3" presStyleLbl="node1" presStyleIdx="2" presStyleCnt="5">
        <dgm:presLayoutVars>
          <dgm:bulletEnabled val="1"/>
        </dgm:presLayoutVars>
      </dgm:prSet>
      <dgm:spPr/>
    </dgm:pt>
    <dgm:pt modelId="{87A0BA19-03DF-43F5-8BD0-E689E84D3430}" type="pres">
      <dgm:prSet presAssocID="{94ED05CA-B874-471D-A2EE-6FB5DF95698F}" presName="FiveNodes_4" presStyleLbl="node1" presStyleIdx="3" presStyleCnt="5">
        <dgm:presLayoutVars>
          <dgm:bulletEnabled val="1"/>
        </dgm:presLayoutVars>
      </dgm:prSet>
      <dgm:spPr/>
    </dgm:pt>
    <dgm:pt modelId="{2B63A4AF-AB5B-4159-AB1F-AC24CB1FEBBA}" type="pres">
      <dgm:prSet presAssocID="{94ED05CA-B874-471D-A2EE-6FB5DF95698F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8BBAABCC-78CB-442F-B84B-F92CA9F80E96}" type="pres">
      <dgm:prSet presAssocID="{94ED05CA-B874-471D-A2EE-6FB5DF95698F}" presName="FiveConn_1-2" presStyleLbl="fgAccFollowNode1" presStyleIdx="0" presStyleCnt="4">
        <dgm:presLayoutVars>
          <dgm:bulletEnabled val="1"/>
        </dgm:presLayoutVars>
      </dgm:prSet>
      <dgm:spPr/>
    </dgm:pt>
    <dgm:pt modelId="{8901C9A1-F537-4FA7-810A-B3049BE044F8}" type="pres">
      <dgm:prSet presAssocID="{94ED05CA-B874-471D-A2EE-6FB5DF95698F}" presName="FiveConn_2-3" presStyleLbl="fgAccFollowNode1" presStyleIdx="1" presStyleCnt="4">
        <dgm:presLayoutVars>
          <dgm:bulletEnabled val="1"/>
        </dgm:presLayoutVars>
      </dgm:prSet>
      <dgm:spPr/>
    </dgm:pt>
    <dgm:pt modelId="{1270132C-0129-4EE7-B66F-20297BCB634E}" type="pres">
      <dgm:prSet presAssocID="{94ED05CA-B874-471D-A2EE-6FB5DF95698F}" presName="FiveConn_3-4" presStyleLbl="fgAccFollowNode1" presStyleIdx="2" presStyleCnt="4">
        <dgm:presLayoutVars>
          <dgm:bulletEnabled val="1"/>
        </dgm:presLayoutVars>
      </dgm:prSet>
      <dgm:spPr/>
    </dgm:pt>
    <dgm:pt modelId="{C0A3E089-F9F5-4045-9CB8-C4BFD55F45DF}" type="pres">
      <dgm:prSet presAssocID="{94ED05CA-B874-471D-A2EE-6FB5DF95698F}" presName="FiveConn_4-5" presStyleLbl="fgAccFollowNode1" presStyleIdx="3" presStyleCnt="4">
        <dgm:presLayoutVars>
          <dgm:bulletEnabled val="1"/>
        </dgm:presLayoutVars>
      </dgm:prSet>
      <dgm:spPr/>
    </dgm:pt>
    <dgm:pt modelId="{32E9880A-05B5-4F44-9337-420DDBA31EDB}" type="pres">
      <dgm:prSet presAssocID="{94ED05CA-B874-471D-A2EE-6FB5DF95698F}" presName="FiveNodes_1_text" presStyleLbl="node1" presStyleIdx="4" presStyleCnt="5">
        <dgm:presLayoutVars>
          <dgm:bulletEnabled val="1"/>
        </dgm:presLayoutVars>
      </dgm:prSet>
      <dgm:spPr/>
    </dgm:pt>
    <dgm:pt modelId="{A8EA2760-FDD9-4F3F-9180-4494AC925295}" type="pres">
      <dgm:prSet presAssocID="{94ED05CA-B874-471D-A2EE-6FB5DF95698F}" presName="FiveNodes_2_text" presStyleLbl="node1" presStyleIdx="4" presStyleCnt="5">
        <dgm:presLayoutVars>
          <dgm:bulletEnabled val="1"/>
        </dgm:presLayoutVars>
      </dgm:prSet>
      <dgm:spPr/>
    </dgm:pt>
    <dgm:pt modelId="{4DDE73CB-02E6-49EC-B153-391CC980ABBC}" type="pres">
      <dgm:prSet presAssocID="{94ED05CA-B874-471D-A2EE-6FB5DF95698F}" presName="FiveNodes_3_text" presStyleLbl="node1" presStyleIdx="4" presStyleCnt="5">
        <dgm:presLayoutVars>
          <dgm:bulletEnabled val="1"/>
        </dgm:presLayoutVars>
      </dgm:prSet>
      <dgm:spPr/>
    </dgm:pt>
    <dgm:pt modelId="{DBD6E374-6E23-44D3-B02D-239F1B4CB4A4}" type="pres">
      <dgm:prSet presAssocID="{94ED05CA-B874-471D-A2EE-6FB5DF95698F}" presName="FiveNodes_4_text" presStyleLbl="node1" presStyleIdx="4" presStyleCnt="5">
        <dgm:presLayoutVars>
          <dgm:bulletEnabled val="1"/>
        </dgm:presLayoutVars>
      </dgm:prSet>
      <dgm:spPr/>
    </dgm:pt>
    <dgm:pt modelId="{66E6F8EA-6624-4398-919C-55C6920CF1AC}" type="pres">
      <dgm:prSet presAssocID="{94ED05CA-B874-471D-A2EE-6FB5DF95698F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</dgm:ptLst>
  <dgm:cxnLst>
    <dgm:cxn modelId="{BEBAFF6F-2875-4F68-8A14-CD44C750C18C}" type="presOf" srcId="{51FE06D0-FED8-4818-8C76-8555AEFDF6E3}" destId="{69442016-3682-4EC8-91C0-F5FD04631003}" srcOrd="0" destOrd="0" presId="urn:microsoft.com/office/officeart/2005/8/layout/vProcess5"/>
    <dgm:cxn modelId="{8A947515-1280-4BC3-A947-BF945E82D558}" srcId="{94ED05CA-B874-471D-A2EE-6FB5DF95698F}" destId="{2F45E45B-68D3-4084-B5CF-8246DC5CC9D7}" srcOrd="2" destOrd="0" parTransId="{E63A41B5-EA0C-4385-8B16-B87B8F0FDB1A}" sibTransId="{C6401FF2-D970-44E8-8C86-643C7D9B3647}"/>
    <dgm:cxn modelId="{33A3F0A0-EA51-4661-B757-0ABFE3DD28DB}" type="presOf" srcId="{47173886-E451-4CB7-84C8-9486D8CB5204}" destId="{87A0BA19-03DF-43F5-8BD0-E689E84D3430}" srcOrd="0" destOrd="0" presId="urn:microsoft.com/office/officeart/2005/8/layout/vProcess5"/>
    <dgm:cxn modelId="{6533DD78-3609-4662-A575-EF3A4657F8EB}" type="presOf" srcId="{94ED05CA-B874-471D-A2EE-6FB5DF95698F}" destId="{59962C17-5DA1-4541-975A-4E46D4F7CC06}" srcOrd="0" destOrd="0" presId="urn:microsoft.com/office/officeart/2005/8/layout/vProcess5"/>
    <dgm:cxn modelId="{24EAF074-8DD8-432A-AE3D-4AD670385446}" type="presOf" srcId="{2F45E45B-68D3-4084-B5CF-8246DC5CC9D7}" destId="{4DDE73CB-02E6-49EC-B153-391CC980ABBC}" srcOrd="1" destOrd="0" presId="urn:microsoft.com/office/officeart/2005/8/layout/vProcess5"/>
    <dgm:cxn modelId="{E7671AF9-DF73-4BDC-9E34-2F7BD3C336D8}" type="presOf" srcId="{51FE06D0-FED8-4818-8C76-8555AEFDF6E3}" destId="{32E9880A-05B5-4F44-9337-420DDBA31EDB}" srcOrd="1" destOrd="0" presId="urn:microsoft.com/office/officeart/2005/8/layout/vProcess5"/>
    <dgm:cxn modelId="{510B88EE-D423-4003-B5AD-6586A2BEBC33}" type="presOf" srcId="{7785B2C6-6867-4D4D-B77B-B7551263EE74}" destId="{9B918596-72A6-455D-8335-4B456C277BA3}" srcOrd="0" destOrd="0" presId="urn:microsoft.com/office/officeart/2005/8/layout/vProcess5"/>
    <dgm:cxn modelId="{97CA79E2-C273-4AB3-95C9-17DED2D60645}" type="presOf" srcId="{7CF5CB1C-C8D2-4862-AA44-F3E532308A11}" destId="{2B63A4AF-AB5B-4159-AB1F-AC24CB1FEBBA}" srcOrd="0" destOrd="0" presId="urn:microsoft.com/office/officeart/2005/8/layout/vProcess5"/>
    <dgm:cxn modelId="{A515A9AB-51B5-40D4-B2F3-A9951A6A7200}" type="presOf" srcId="{A26BCF0E-D296-43A2-B443-8E3107D27915}" destId="{8BBAABCC-78CB-442F-B84B-F92CA9F80E96}" srcOrd="0" destOrd="0" presId="urn:microsoft.com/office/officeart/2005/8/layout/vProcess5"/>
    <dgm:cxn modelId="{0506311F-DE1B-4614-88AA-7CE9EE4949E7}" type="presOf" srcId="{2F45E45B-68D3-4084-B5CF-8246DC5CC9D7}" destId="{96D9CA62-67BF-4AEF-ABC5-E83E6C6A93E0}" srcOrd="0" destOrd="0" presId="urn:microsoft.com/office/officeart/2005/8/layout/vProcess5"/>
    <dgm:cxn modelId="{AD9AD650-BD05-407A-8E56-D24C9AF3378F}" srcId="{94ED05CA-B874-471D-A2EE-6FB5DF95698F}" destId="{7CF5CB1C-C8D2-4862-AA44-F3E532308A11}" srcOrd="4" destOrd="0" parTransId="{B57DB9AC-2F88-4E45-8BCC-B7C45F88EA49}" sibTransId="{49D5F3A7-CA58-4AB1-A5AD-04E1816B067F}"/>
    <dgm:cxn modelId="{5B12F28A-7478-4E54-A752-A1BC065643DE}" type="presOf" srcId="{BCB82BB8-CB7E-4A03-80CC-7B9DC40A2C86}" destId="{8901C9A1-F537-4FA7-810A-B3049BE044F8}" srcOrd="0" destOrd="0" presId="urn:microsoft.com/office/officeart/2005/8/layout/vProcess5"/>
    <dgm:cxn modelId="{9CCBAFBD-F773-4525-8222-2453F3EB7D52}" type="presOf" srcId="{7CF5CB1C-C8D2-4862-AA44-F3E532308A11}" destId="{66E6F8EA-6624-4398-919C-55C6920CF1AC}" srcOrd="1" destOrd="0" presId="urn:microsoft.com/office/officeart/2005/8/layout/vProcess5"/>
    <dgm:cxn modelId="{D58C7587-13C3-4235-8180-8A46E4D03B87}" type="presOf" srcId="{C6401FF2-D970-44E8-8C86-643C7D9B3647}" destId="{1270132C-0129-4EE7-B66F-20297BCB634E}" srcOrd="0" destOrd="0" presId="urn:microsoft.com/office/officeart/2005/8/layout/vProcess5"/>
    <dgm:cxn modelId="{F57FED76-F132-4310-AB1F-6190A2684FC2}" type="presOf" srcId="{7785B2C6-6867-4D4D-B77B-B7551263EE74}" destId="{A8EA2760-FDD9-4F3F-9180-4494AC925295}" srcOrd="1" destOrd="0" presId="urn:microsoft.com/office/officeart/2005/8/layout/vProcess5"/>
    <dgm:cxn modelId="{5CCCE132-61C3-4C91-AECF-526721373DF8}" type="presOf" srcId="{47173886-E451-4CB7-84C8-9486D8CB5204}" destId="{DBD6E374-6E23-44D3-B02D-239F1B4CB4A4}" srcOrd="1" destOrd="0" presId="urn:microsoft.com/office/officeart/2005/8/layout/vProcess5"/>
    <dgm:cxn modelId="{449DF554-EF2F-4261-9238-5507AD157475}" type="presOf" srcId="{59B8FC2A-BBBE-4400-9904-DE348FDDBFA0}" destId="{C0A3E089-F9F5-4045-9CB8-C4BFD55F45DF}" srcOrd="0" destOrd="0" presId="urn:microsoft.com/office/officeart/2005/8/layout/vProcess5"/>
    <dgm:cxn modelId="{F035DC5B-1C11-439A-87AC-A6FA0AA820F8}" srcId="{94ED05CA-B874-471D-A2EE-6FB5DF95698F}" destId="{51FE06D0-FED8-4818-8C76-8555AEFDF6E3}" srcOrd="0" destOrd="0" parTransId="{A942A5EB-B08B-42D4-BC34-4EB8692A7403}" sibTransId="{A26BCF0E-D296-43A2-B443-8E3107D27915}"/>
    <dgm:cxn modelId="{E57382A4-3387-4E5B-A621-6AAC610306AD}" srcId="{94ED05CA-B874-471D-A2EE-6FB5DF95698F}" destId="{7785B2C6-6867-4D4D-B77B-B7551263EE74}" srcOrd="1" destOrd="0" parTransId="{7729E6DA-C2F7-4883-A1E3-384D535758D2}" sibTransId="{BCB82BB8-CB7E-4A03-80CC-7B9DC40A2C86}"/>
    <dgm:cxn modelId="{7B587351-0E6F-4770-B86C-AD96B740FBA8}" srcId="{94ED05CA-B874-471D-A2EE-6FB5DF95698F}" destId="{47173886-E451-4CB7-84C8-9486D8CB5204}" srcOrd="3" destOrd="0" parTransId="{1D32FE8C-7C44-469A-89DA-0F0B2EBAF548}" sibTransId="{59B8FC2A-BBBE-4400-9904-DE348FDDBFA0}"/>
    <dgm:cxn modelId="{F6C5A260-1E7D-4BF9-9BD0-FCBC015A0B12}" type="presParOf" srcId="{59962C17-5DA1-4541-975A-4E46D4F7CC06}" destId="{5E7F0B32-C304-43C9-BCCF-F864FAB763F5}" srcOrd="0" destOrd="0" presId="urn:microsoft.com/office/officeart/2005/8/layout/vProcess5"/>
    <dgm:cxn modelId="{47AB23A0-3C9A-4F97-98FA-28576EF8A895}" type="presParOf" srcId="{59962C17-5DA1-4541-975A-4E46D4F7CC06}" destId="{69442016-3682-4EC8-91C0-F5FD04631003}" srcOrd="1" destOrd="0" presId="urn:microsoft.com/office/officeart/2005/8/layout/vProcess5"/>
    <dgm:cxn modelId="{9029743C-E5A2-4237-9155-FB4C9655EC0B}" type="presParOf" srcId="{59962C17-5DA1-4541-975A-4E46D4F7CC06}" destId="{9B918596-72A6-455D-8335-4B456C277BA3}" srcOrd="2" destOrd="0" presId="urn:microsoft.com/office/officeart/2005/8/layout/vProcess5"/>
    <dgm:cxn modelId="{C8F7DBAD-958F-435A-89F1-DD9596F5191B}" type="presParOf" srcId="{59962C17-5DA1-4541-975A-4E46D4F7CC06}" destId="{96D9CA62-67BF-4AEF-ABC5-E83E6C6A93E0}" srcOrd="3" destOrd="0" presId="urn:microsoft.com/office/officeart/2005/8/layout/vProcess5"/>
    <dgm:cxn modelId="{36DB9589-F9EA-4DAC-A047-89372DAB4BE7}" type="presParOf" srcId="{59962C17-5DA1-4541-975A-4E46D4F7CC06}" destId="{87A0BA19-03DF-43F5-8BD0-E689E84D3430}" srcOrd="4" destOrd="0" presId="urn:microsoft.com/office/officeart/2005/8/layout/vProcess5"/>
    <dgm:cxn modelId="{DCEF48B2-0A85-44FE-84DE-221667793444}" type="presParOf" srcId="{59962C17-5DA1-4541-975A-4E46D4F7CC06}" destId="{2B63A4AF-AB5B-4159-AB1F-AC24CB1FEBBA}" srcOrd="5" destOrd="0" presId="urn:microsoft.com/office/officeart/2005/8/layout/vProcess5"/>
    <dgm:cxn modelId="{BC6EE3F7-94B8-4ECF-9FF6-C0CEE6CD7CEE}" type="presParOf" srcId="{59962C17-5DA1-4541-975A-4E46D4F7CC06}" destId="{8BBAABCC-78CB-442F-B84B-F92CA9F80E96}" srcOrd="6" destOrd="0" presId="urn:microsoft.com/office/officeart/2005/8/layout/vProcess5"/>
    <dgm:cxn modelId="{899285D5-0B2C-421D-8236-54606B7BDD3B}" type="presParOf" srcId="{59962C17-5DA1-4541-975A-4E46D4F7CC06}" destId="{8901C9A1-F537-4FA7-810A-B3049BE044F8}" srcOrd="7" destOrd="0" presId="urn:microsoft.com/office/officeart/2005/8/layout/vProcess5"/>
    <dgm:cxn modelId="{8626C978-73B6-4B1B-A421-2D06431A2C4C}" type="presParOf" srcId="{59962C17-5DA1-4541-975A-4E46D4F7CC06}" destId="{1270132C-0129-4EE7-B66F-20297BCB634E}" srcOrd="8" destOrd="0" presId="urn:microsoft.com/office/officeart/2005/8/layout/vProcess5"/>
    <dgm:cxn modelId="{604AF7AA-D08F-4F1D-B987-92A12F131537}" type="presParOf" srcId="{59962C17-5DA1-4541-975A-4E46D4F7CC06}" destId="{C0A3E089-F9F5-4045-9CB8-C4BFD55F45DF}" srcOrd="9" destOrd="0" presId="urn:microsoft.com/office/officeart/2005/8/layout/vProcess5"/>
    <dgm:cxn modelId="{3967CF23-8F53-4443-8BAE-99D79DC2ECC1}" type="presParOf" srcId="{59962C17-5DA1-4541-975A-4E46D4F7CC06}" destId="{32E9880A-05B5-4F44-9337-420DDBA31EDB}" srcOrd="10" destOrd="0" presId="urn:microsoft.com/office/officeart/2005/8/layout/vProcess5"/>
    <dgm:cxn modelId="{C520B8BE-70B6-4009-8BB2-638BEBC4E086}" type="presParOf" srcId="{59962C17-5DA1-4541-975A-4E46D4F7CC06}" destId="{A8EA2760-FDD9-4F3F-9180-4494AC925295}" srcOrd="11" destOrd="0" presId="urn:microsoft.com/office/officeart/2005/8/layout/vProcess5"/>
    <dgm:cxn modelId="{D0DC8313-1AB4-437F-8B9E-38F33B59840D}" type="presParOf" srcId="{59962C17-5DA1-4541-975A-4E46D4F7CC06}" destId="{4DDE73CB-02E6-49EC-B153-391CC980ABBC}" srcOrd="12" destOrd="0" presId="urn:microsoft.com/office/officeart/2005/8/layout/vProcess5"/>
    <dgm:cxn modelId="{E08A7CF2-4D87-43F9-8DE9-20F9E02A98C5}" type="presParOf" srcId="{59962C17-5DA1-4541-975A-4E46D4F7CC06}" destId="{DBD6E374-6E23-44D3-B02D-239F1B4CB4A4}" srcOrd="13" destOrd="0" presId="urn:microsoft.com/office/officeart/2005/8/layout/vProcess5"/>
    <dgm:cxn modelId="{C19BDE1E-709D-459B-BCF8-478FFA2D6834}" type="presParOf" srcId="{59962C17-5DA1-4541-975A-4E46D4F7CC06}" destId="{66E6F8EA-6624-4398-919C-55C6920CF1AC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442016-3682-4EC8-91C0-F5FD04631003}">
      <dsp:nvSpPr>
        <dsp:cNvPr id="0" name=""/>
        <dsp:cNvSpPr/>
      </dsp:nvSpPr>
      <dsp:spPr>
        <a:xfrm>
          <a:off x="0" y="0"/>
          <a:ext cx="6619160" cy="69865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Esquema Lógico</a:t>
          </a:r>
          <a:endParaRPr lang="pt-PT" sz="2500" kern="1200" dirty="0"/>
        </a:p>
      </dsp:txBody>
      <dsp:txXfrm>
        <a:off x="20463" y="20463"/>
        <a:ext cx="5783509" cy="657732"/>
      </dsp:txXfrm>
    </dsp:sp>
    <dsp:sp modelId="{9B918596-72A6-455D-8335-4B456C277BA3}">
      <dsp:nvSpPr>
        <dsp:cNvPr id="0" name=""/>
        <dsp:cNvSpPr/>
      </dsp:nvSpPr>
      <dsp:spPr>
        <a:xfrm>
          <a:off x="494287" y="795694"/>
          <a:ext cx="6619160" cy="69865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Esquema Físico</a:t>
          </a:r>
          <a:endParaRPr lang="pt-PT" sz="2500" kern="1200" dirty="0"/>
        </a:p>
      </dsp:txBody>
      <dsp:txXfrm>
        <a:off x="514750" y="816157"/>
        <a:ext cx="5629818" cy="657732"/>
      </dsp:txXfrm>
    </dsp:sp>
    <dsp:sp modelId="{96D9CA62-67BF-4AEF-ABC5-E83E6C6A93E0}">
      <dsp:nvSpPr>
        <dsp:cNvPr id="0" name=""/>
        <dsp:cNvSpPr/>
      </dsp:nvSpPr>
      <dsp:spPr>
        <a:xfrm>
          <a:off x="988575" y="1591389"/>
          <a:ext cx="6619160" cy="69865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Criar Base de Dados</a:t>
          </a:r>
          <a:endParaRPr lang="pt-PT" sz="2500" kern="1200" dirty="0"/>
        </a:p>
      </dsp:txBody>
      <dsp:txXfrm>
        <a:off x="1009038" y="1611852"/>
        <a:ext cx="5629818" cy="657732"/>
      </dsp:txXfrm>
    </dsp:sp>
    <dsp:sp modelId="{87A0BA19-03DF-43F5-8BD0-E689E84D3430}">
      <dsp:nvSpPr>
        <dsp:cNvPr id="0" name=""/>
        <dsp:cNvSpPr/>
      </dsp:nvSpPr>
      <dsp:spPr>
        <a:xfrm>
          <a:off x="1482863" y="2387084"/>
          <a:ext cx="6619160" cy="69865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Povoar a Base de Dados</a:t>
          </a:r>
          <a:endParaRPr lang="pt-PT" sz="2500" kern="1200" dirty="0"/>
        </a:p>
      </dsp:txBody>
      <dsp:txXfrm>
        <a:off x="1503326" y="2407547"/>
        <a:ext cx="5629818" cy="657732"/>
      </dsp:txXfrm>
    </dsp:sp>
    <dsp:sp modelId="{2B63A4AF-AB5B-4159-AB1F-AC24CB1FEBBA}">
      <dsp:nvSpPr>
        <dsp:cNvPr id="0" name=""/>
        <dsp:cNvSpPr/>
      </dsp:nvSpPr>
      <dsp:spPr>
        <a:xfrm>
          <a:off x="1977151" y="3182779"/>
          <a:ext cx="6619160" cy="69865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500" kern="1200" dirty="0" smtClean="0"/>
            <a:t>Formular </a:t>
          </a:r>
          <a:r>
            <a:rPr lang="pt-PT" sz="2500" kern="1200" dirty="0" err="1" smtClean="0"/>
            <a:t>Queries</a:t>
          </a:r>
          <a:r>
            <a:rPr lang="pt-PT" sz="2500" kern="1200" dirty="0" smtClean="0"/>
            <a:t> para Base de Dados</a:t>
          </a:r>
          <a:endParaRPr lang="pt-PT" sz="2500" kern="1200" dirty="0"/>
        </a:p>
      </dsp:txBody>
      <dsp:txXfrm>
        <a:off x="1997614" y="3203242"/>
        <a:ext cx="5629818" cy="657732"/>
      </dsp:txXfrm>
    </dsp:sp>
    <dsp:sp modelId="{8BBAABCC-78CB-442F-B84B-F92CA9F80E96}">
      <dsp:nvSpPr>
        <dsp:cNvPr id="0" name=""/>
        <dsp:cNvSpPr/>
      </dsp:nvSpPr>
      <dsp:spPr>
        <a:xfrm>
          <a:off x="6165031" y="510409"/>
          <a:ext cx="454128" cy="45412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PT" sz="2100" kern="1200"/>
        </a:p>
      </dsp:txBody>
      <dsp:txXfrm>
        <a:off x="6267210" y="510409"/>
        <a:ext cx="249770" cy="341731"/>
      </dsp:txXfrm>
    </dsp:sp>
    <dsp:sp modelId="{8901C9A1-F537-4FA7-810A-B3049BE044F8}">
      <dsp:nvSpPr>
        <dsp:cNvPr id="0" name=""/>
        <dsp:cNvSpPr/>
      </dsp:nvSpPr>
      <dsp:spPr>
        <a:xfrm>
          <a:off x="6659319" y="1306103"/>
          <a:ext cx="454128" cy="454128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PT" sz="2100" kern="1200"/>
        </a:p>
      </dsp:txBody>
      <dsp:txXfrm>
        <a:off x="6761498" y="1306103"/>
        <a:ext cx="249770" cy="341731"/>
      </dsp:txXfrm>
    </dsp:sp>
    <dsp:sp modelId="{1270132C-0129-4EE7-B66F-20297BCB634E}">
      <dsp:nvSpPr>
        <dsp:cNvPr id="0" name=""/>
        <dsp:cNvSpPr/>
      </dsp:nvSpPr>
      <dsp:spPr>
        <a:xfrm>
          <a:off x="7153607" y="2090154"/>
          <a:ext cx="454128" cy="454128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PT" sz="2100" kern="1200"/>
        </a:p>
      </dsp:txBody>
      <dsp:txXfrm>
        <a:off x="7255786" y="2090154"/>
        <a:ext cx="249770" cy="341731"/>
      </dsp:txXfrm>
    </dsp:sp>
    <dsp:sp modelId="{C0A3E089-F9F5-4045-9CB8-C4BFD55F45DF}">
      <dsp:nvSpPr>
        <dsp:cNvPr id="0" name=""/>
        <dsp:cNvSpPr/>
      </dsp:nvSpPr>
      <dsp:spPr>
        <a:xfrm>
          <a:off x="7647895" y="2893612"/>
          <a:ext cx="454128" cy="454128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PT" sz="2100" kern="1200"/>
        </a:p>
      </dsp:txBody>
      <dsp:txXfrm>
        <a:off x="7750074" y="2893612"/>
        <a:ext cx="249770" cy="3417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gif>
</file>

<file path=ppt/media/image3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583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628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55446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202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938743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793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986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218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797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137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588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237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812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750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302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597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31065" y="2655645"/>
            <a:ext cx="9571149" cy="1854558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pt-PT" dirty="0" smtClean="0"/>
              <a:t>Sistema de Gestão da Base de Dados de um Hipermercado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98" y="109470"/>
            <a:ext cx="2640170" cy="1320086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93183" y="1429556"/>
            <a:ext cx="57568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Universidade do Minho</a:t>
            </a:r>
          </a:p>
          <a:p>
            <a:r>
              <a:rPr lang="pt-PT" dirty="0" smtClean="0"/>
              <a:t>Mestrado Integrado em Engenharia Informática</a:t>
            </a:r>
          </a:p>
          <a:p>
            <a:r>
              <a:rPr lang="pt-PT" dirty="0" smtClean="0"/>
              <a:t>Bases de Dados</a:t>
            </a:r>
          </a:p>
          <a:p>
            <a:endParaRPr lang="pt-PT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708" y="109470"/>
            <a:ext cx="3605011" cy="1934396"/>
          </a:xfrm>
          <a:prstGeom prst="rect">
            <a:avLst/>
          </a:prstGeom>
        </p:spPr>
      </p:pic>
      <p:grpSp>
        <p:nvGrpSpPr>
          <p:cNvPr id="10" name="Grupo 9"/>
          <p:cNvGrpSpPr/>
          <p:nvPr/>
        </p:nvGrpSpPr>
        <p:grpSpPr>
          <a:xfrm>
            <a:off x="5157988" y="5138670"/>
            <a:ext cx="6342846" cy="1569660"/>
            <a:chOff x="5157988" y="5138670"/>
            <a:chExt cx="6342846" cy="1569660"/>
          </a:xfrm>
        </p:grpSpPr>
        <p:sp>
          <p:nvSpPr>
            <p:cNvPr id="6" name="CaixaDeTexto 5"/>
            <p:cNvSpPr txBox="1"/>
            <p:nvPr/>
          </p:nvSpPr>
          <p:spPr>
            <a:xfrm>
              <a:off x="7753081" y="5138670"/>
              <a:ext cx="374775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A67646 Bruno Barbosa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A67738 Gil Gonçalves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A67709 Sandra Ferreira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A67707 Tiago Cunha</a:t>
              </a:r>
              <a:endPara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5157988" y="5692667"/>
              <a:ext cx="1584102" cy="461665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pt-PT" sz="2400" dirty="0" smtClean="0"/>
                <a:t>Grupo 25</a:t>
              </a:r>
              <a:endParaRPr lang="pt-PT" sz="2400" dirty="0"/>
            </a:p>
          </p:txBody>
        </p:sp>
        <p:sp>
          <p:nvSpPr>
            <p:cNvPr id="9" name="Chaveta à esquerda 8"/>
            <p:cNvSpPr/>
            <p:nvPr/>
          </p:nvSpPr>
          <p:spPr>
            <a:xfrm>
              <a:off x="7263685" y="5138670"/>
              <a:ext cx="193183" cy="1569660"/>
            </a:xfrm>
            <a:prstGeom prst="leftBrac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25506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Conclusões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77334" y="1584101"/>
            <a:ext cx="8596668" cy="44572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400" dirty="0" smtClean="0"/>
              <a:t>	Depois de todo o trabalho de pesquisa sobre os hipermercados e o seu funcionamento começamos por pensar nos requisitos  para o caso de estudo.</a:t>
            </a:r>
          </a:p>
          <a:p>
            <a:pPr marL="0" indent="0">
              <a:buNone/>
            </a:pPr>
            <a:r>
              <a:rPr lang="pt-PT" sz="2400" dirty="0" smtClean="0"/>
              <a:t>	Surgiu então o rascunho do modelo concetual que depois de discutido pelo grupo foi mostrado ao docente que,  consoante os requisitos que apresentamos, nos deu algumas sugestões acerca do que deveria ser melhorado/modificado no modelo. Tendo em conta as mudanças sugeridas pelo professor, o modelo concetual foi refinado várias vezes até à versão final.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198401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Trabalho Futuro</a:t>
            </a:r>
            <a:endParaRPr lang="pt-PT" dirty="0"/>
          </a:p>
        </p:txBody>
      </p:sp>
      <p:graphicFrame>
        <p:nvGraphicFramePr>
          <p:cNvPr id="4" name="Marcador de Posição de Conteú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0574885"/>
              </p:ext>
            </p:extLst>
          </p:nvPr>
        </p:nvGraphicFramePr>
        <p:xfrm>
          <a:off x="677863" y="1930400"/>
          <a:ext cx="8596312" cy="3881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697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31065" y="2655645"/>
            <a:ext cx="9571149" cy="1854558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pt-PT" dirty="0" smtClean="0"/>
              <a:t>Sistema de Gestão da Base de Dados de um Hipermercado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98" y="109470"/>
            <a:ext cx="2640170" cy="1320086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93183" y="1429556"/>
            <a:ext cx="57568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Universidade do Minho</a:t>
            </a:r>
          </a:p>
          <a:p>
            <a:r>
              <a:rPr lang="pt-PT" dirty="0" smtClean="0"/>
              <a:t>Mestrado Integrado em Engenharia Informática</a:t>
            </a:r>
          </a:p>
          <a:p>
            <a:r>
              <a:rPr lang="pt-PT" dirty="0" smtClean="0"/>
              <a:t>Bases de Dados</a:t>
            </a:r>
          </a:p>
          <a:p>
            <a:endParaRPr lang="pt-PT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708" y="109470"/>
            <a:ext cx="3605011" cy="1934396"/>
          </a:xfrm>
          <a:prstGeom prst="rect">
            <a:avLst/>
          </a:prstGeom>
        </p:spPr>
      </p:pic>
      <p:grpSp>
        <p:nvGrpSpPr>
          <p:cNvPr id="10" name="Grupo 9"/>
          <p:cNvGrpSpPr/>
          <p:nvPr/>
        </p:nvGrpSpPr>
        <p:grpSpPr>
          <a:xfrm>
            <a:off x="5157988" y="5138670"/>
            <a:ext cx="6342846" cy="1569660"/>
            <a:chOff x="5157988" y="5138670"/>
            <a:chExt cx="6342846" cy="1569660"/>
          </a:xfrm>
        </p:grpSpPr>
        <p:sp>
          <p:nvSpPr>
            <p:cNvPr id="6" name="CaixaDeTexto 5"/>
            <p:cNvSpPr txBox="1"/>
            <p:nvPr/>
          </p:nvSpPr>
          <p:spPr>
            <a:xfrm>
              <a:off x="7753081" y="5138670"/>
              <a:ext cx="374775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A67646 Bruno Barbosa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A67738 Gil Gonçalves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A67709 Sandra Ferreira</a:t>
              </a:r>
            </a:p>
            <a:p>
              <a:r>
                <a:rPr lang="pt-PT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A67707 Tiago Cunha</a:t>
              </a:r>
              <a:endPara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5157988" y="5692667"/>
              <a:ext cx="1584102" cy="461665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pt-PT" sz="2400" dirty="0" smtClean="0"/>
                <a:t>Grupo 25</a:t>
              </a:r>
              <a:endParaRPr lang="pt-PT" sz="2400" dirty="0"/>
            </a:p>
          </p:txBody>
        </p:sp>
        <p:sp>
          <p:nvSpPr>
            <p:cNvPr id="9" name="Chaveta à esquerda 8"/>
            <p:cNvSpPr/>
            <p:nvPr/>
          </p:nvSpPr>
          <p:spPr>
            <a:xfrm>
              <a:off x="7263685" y="5138670"/>
              <a:ext cx="193183" cy="1569660"/>
            </a:xfrm>
            <a:prstGeom prst="leftBrac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162141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Estrutura da Apresentação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77334" y="1698580"/>
            <a:ext cx="8596668" cy="3880773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Contextualização do Caso de Estudo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Apresentação do Caso de Estudo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Requisitos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Entidades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Relacionamentos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Esquema Concetual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Conclusão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3200" dirty="0" smtClean="0"/>
              <a:t>Trabalho Futuro</a:t>
            </a:r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68632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Contextualização do Caso de Estudo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844759" y="1658313"/>
            <a:ext cx="8596668" cy="117503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pt-PT" sz="2400" dirty="0" smtClean="0">
                <a:solidFill>
                  <a:schemeClr val="tx1"/>
                </a:solidFill>
              </a:rPr>
              <a:t>Os hipermercados são os espaços comerciais mais frequentados pelas populações de todo o mundo.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endParaRPr lang="pt-PT" dirty="0"/>
          </a:p>
        </p:txBody>
      </p:sp>
      <p:sp>
        <p:nvSpPr>
          <p:cNvPr id="5" name="CaixaDeTexto 4"/>
          <p:cNvSpPr txBox="1"/>
          <p:nvPr/>
        </p:nvSpPr>
        <p:spPr>
          <a:xfrm>
            <a:off x="2158404" y="3124874"/>
            <a:ext cx="7418231" cy="184665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PT" sz="2400" dirty="0" smtClean="0"/>
              <a:t>São espaços de grande dimensão que reúnem os mais diversos produtos: desde produtos alimentares até roupa, calçado e brinquedos, em grandes quantidades.</a:t>
            </a:r>
            <a:endParaRPr lang="pt-PT" sz="2400" dirty="0"/>
          </a:p>
          <a:p>
            <a:endParaRPr lang="pt-PT" dirty="0"/>
          </a:p>
        </p:txBody>
      </p:sp>
      <p:sp>
        <p:nvSpPr>
          <p:cNvPr id="6" name="CaixaDeTexto 5"/>
          <p:cNvSpPr txBox="1"/>
          <p:nvPr/>
        </p:nvSpPr>
        <p:spPr>
          <a:xfrm>
            <a:off x="844759" y="5263343"/>
            <a:ext cx="8411117" cy="8309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PT" sz="2400" dirty="0"/>
              <a:t>C</a:t>
            </a:r>
            <a:r>
              <a:rPr lang="pt-PT" sz="2400" dirty="0" smtClean="0"/>
              <a:t>apazes </a:t>
            </a:r>
            <a:r>
              <a:rPr lang="pt-PT" sz="2400" dirty="0"/>
              <a:t>de satisfazer as necessidades de tantos </a:t>
            </a:r>
            <a:r>
              <a:rPr lang="pt-PT" sz="2400" dirty="0" smtClean="0"/>
              <a:t>consumidores.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19626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77532"/>
          </a:xfrm>
        </p:spPr>
        <p:txBody>
          <a:bodyPr/>
          <a:lstStyle/>
          <a:p>
            <a:r>
              <a:rPr lang="pt-PT" dirty="0"/>
              <a:t>Apresentação do Caso de </a:t>
            </a:r>
            <a:r>
              <a:rPr lang="pt-PT" dirty="0" smtClean="0"/>
              <a:t>Estudo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77334" y="1516645"/>
            <a:ext cx="8596668" cy="38807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Nos hipermercados existe um processo de logística onde o </a:t>
            </a:r>
            <a:r>
              <a:rPr lang="pt-PT" sz="2400" dirty="0" smtClean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rigor e a precisão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são fundamentais à organização de todos os elementos neles intervenientes.</a:t>
            </a:r>
          </a:p>
          <a:p>
            <a:pPr marL="0" indent="0"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Esta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precisão 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encontra-se na gestão das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compras dos produtos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aos fornecedores, das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vendas destes produtos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aos clientes, na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gestão dos funcionários 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destas áreas, na </a:t>
            </a:r>
            <a:r>
              <a:rPr lang="pt-PT" sz="2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manutenção do espaço 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entre outros fatores.</a:t>
            </a:r>
          </a:p>
          <a:p>
            <a:pPr marL="0" indent="0"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Existe a </a:t>
            </a:r>
            <a:r>
              <a:rPr lang="pt-PT" sz="2400" dirty="0" smtClean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necessidade de um sistema que ajude na gestão do hipermercado</a:t>
            </a: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 forma mais consistente e rentável possível. </a:t>
            </a:r>
            <a:b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Estes sistemas desempenham um papel fundamental no que diz respeito à otimização de lucros.</a:t>
            </a:r>
            <a:endParaRPr lang="pt-PT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027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12939" y="335102"/>
            <a:ext cx="8596668" cy="1320800"/>
          </a:xfrm>
        </p:spPr>
        <p:txBody>
          <a:bodyPr/>
          <a:lstStyle/>
          <a:p>
            <a:r>
              <a:rPr lang="pt-PT" dirty="0" smtClean="0"/>
              <a:t>Requisitos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021290" y="2733715"/>
            <a:ext cx="8596668" cy="984267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Cada funcionário pode ter várias funções e trabalhar em várias secções, num dado dia e num dado número de horas</a:t>
            </a:r>
          </a:p>
          <a:p>
            <a:pPr marL="0" indent="0">
              <a:buNone/>
            </a:pPr>
            <a:endParaRPr lang="pt-PT" dirty="0"/>
          </a:p>
        </p:txBody>
      </p:sp>
      <p:sp>
        <p:nvSpPr>
          <p:cNvPr id="6" name="CaixaDeTexto 5"/>
          <p:cNvSpPr txBox="1"/>
          <p:nvPr/>
        </p:nvSpPr>
        <p:spPr>
          <a:xfrm>
            <a:off x="784180" y="1390733"/>
            <a:ext cx="8054543" cy="120032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pt-PT" sz="24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pt-PT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Um </a:t>
            </a:r>
            <a:r>
              <a: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hipermercado é composto por vários </a:t>
            </a:r>
            <a:r>
              <a:rPr lang="pt-PT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funcionários</a:t>
            </a:r>
          </a:p>
          <a:p>
            <a:endParaRPr lang="pt-PT" sz="24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2866743" y="5206334"/>
            <a:ext cx="6542467" cy="1015663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pt-PT" dirty="0" smtClean="0"/>
          </a:p>
          <a:p>
            <a:r>
              <a: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 administrador gere os funcionários</a:t>
            </a:r>
          </a:p>
          <a:p>
            <a:endParaRPr lang="pt-PT" dirty="0"/>
          </a:p>
        </p:txBody>
      </p:sp>
      <p:sp>
        <p:nvSpPr>
          <p:cNvPr id="9" name="CaixaDeTexto 8"/>
          <p:cNvSpPr txBox="1"/>
          <p:nvPr/>
        </p:nvSpPr>
        <p:spPr>
          <a:xfrm>
            <a:off x="612939" y="3898698"/>
            <a:ext cx="7371963" cy="1015663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pt-PT" dirty="0" smtClean="0"/>
          </a:p>
          <a:p>
            <a:r>
              <a:rPr lang="pt-PT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Existem funcionários que gerem as várias secções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92292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Requisitos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2695501" y="2861046"/>
            <a:ext cx="8596668" cy="853068"/>
          </a:xfr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pt-PT" sz="2400" dirty="0" smtClean="0"/>
              <a:t>Os fornecedores vendem uma determinada quantidade de vários produtos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798490" y="3997535"/>
            <a:ext cx="6054284" cy="95410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PT" sz="2800" dirty="0" smtClean="0"/>
              <a:t>Cada </a:t>
            </a:r>
            <a:r>
              <a:rPr lang="pt-PT" sz="2800" dirty="0"/>
              <a:t>produto tem um custo </a:t>
            </a:r>
            <a:r>
              <a:rPr lang="pt-PT" sz="2800" dirty="0" smtClean="0"/>
              <a:t>associado</a:t>
            </a:r>
            <a:endParaRPr lang="pt-PT" sz="2800" dirty="0"/>
          </a:p>
        </p:txBody>
      </p:sp>
      <p:sp>
        <p:nvSpPr>
          <p:cNvPr id="6" name="CaixaDeTexto 5"/>
          <p:cNvSpPr txBox="1"/>
          <p:nvPr/>
        </p:nvSpPr>
        <p:spPr>
          <a:xfrm>
            <a:off x="947790" y="1645590"/>
            <a:ext cx="6183073" cy="83099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PT" sz="2400" dirty="0"/>
              <a:t>Um hipermercado é composto por diversos produtos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695501" y="5365750"/>
            <a:ext cx="6934079" cy="83099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PT" sz="2400" dirty="0"/>
              <a:t>Os clientes compram os produtos expostos no hipermercado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97902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Entidades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945157" y="2745771"/>
            <a:ext cx="1885562" cy="58261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pt-PT" sz="2400" dirty="0" smtClean="0"/>
              <a:t>Funcionário</a:t>
            </a:r>
            <a:endParaRPr lang="pt-PT" dirty="0"/>
          </a:p>
        </p:txBody>
      </p:sp>
      <p:sp>
        <p:nvSpPr>
          <p:cNvPr id="4" name="Marcador de Posição de Conteúdo 2"/>
          <p:cNvSpPr txBox="1">
            <a:spLocks/>
          </p:cNvSpPr>
          <p:nvPr/>
        </p:nvSpPr>
        <p:spPr>
          <a:xfrm>
            <a:off x="4603244" y="5548597"/>
            <a:ext cx="1885562" cy="5826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Fornecedor</a:t>
            </a:r>
            <a:endParaRPr lang="pt-PT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Marcador de Posição de Conteúdo 2"/>
          <p:cNvSpPr txBox="1">
            <a:spLocks/>
          </p:cNvSpPr>
          <p:nvPr/>
        </p:nvSpPr>
        <p:spPr>
          <a:xfrm>
            <a:off x="945157" y="4536075"/>
            <a:ext cx="1885562" cy="5826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Cliente</a:t>
            </a:r>
            <a:endParaRPr lang="pt-PT" sz="2400" dirty="0"/>
          </a:p>
        </p:txBody>
      </p:sp>
      <p:sp>
        <p:nvSpPr>
          <p:cNvPr id="6" name="Marcador de Posição de Conteúdo 2"/>
          <p:cNvSpPr txBox="1">
            <a:spLocks/>
          </p:cNvSpPr>
          <p:nvPr/>
        </p:nvSpPr>
        <p:spPr>
          <a:xfrm>
            <a:off x="4379186" y="1253633"/>
            <a:ext cx="1885562" cy="58261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Produto</a:t>
            </a:r>
            <a:endParaRPr lang="pt-PT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Marcador de Posição de Conteúdo 2"/>
          <p:cNvSpPr txBox="1">
            <a:spLocks/>
          </p:cNvSpPr>
          <p:nvPr/>
        </p:nvSpPr>
        <p:spPr>
          <a:xfrm>
            <a:off x="8331221" y="2482645"/>
            <a:ext cx="1885562" cy="58261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Secção</a:t>
            </a:r>
            <a:endParaRPr lang="pt-PT" sz="2400" dirty="0"/>
          </a:p>
        </p:txBody>
      </p:sp>
      <p:sp>
        <p:nvSpPr>
          <p:cNvPr id="8" name="Marcador de Posição de Conteúdo 2"/>
          <p:cNvSpPr txBox="1">
            <a:spLocks/>
          </p:cNvSpPr>
          <p:nvPr/>
        </p:nvSpPr>
        <p:spPr>
          <a:xfrm>
            <a:off x="8457387" y="4711470"/>
            <a:ext cx="1885562" cy="5826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pt-PT" sz="2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Função</a:t>
            </a:r>
            <a:endParaRPr lang="pt-PT" sz="24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899" y="2574433"/>
            <a:ext cx="3525976" cy="23981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24911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2455" y="101529"/>
            <a:ext cx="8596668" cy="1320800"/>
          </a:xfrm>
        </p:spPr>
        <p:txBody>
          <a:bodyPr/>
          <a:lstStyle/>
          <a:p>
            <a:r>
              <a:rPr lang="pt-PT" dirty="0"/>
              <a:t>Relacionamentos</a:t>
            </a:r>
          </a:p>
        </p:txBody>
      </p:sp>
      <p:pic>
        <p:nvPicPr>
          <p:cNvPr id="6" name="Marcador de Posição de Conteúdo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0253" y="1069851"/>
            <a:ext cx="5790450" cy="1223496"/>
          </a:xfrm>
          <a:prstGeom prst="rect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</p:pic>
      <p:pic>
        <p:nvPicPr>
          <p:cNvPr id="5" name="Marcador de Posição de Conteúdo 3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672874" y="2601269"/>
            <a:ext cx="4287829" cy="2378587"/>
          </a:xfrm>
          <a:prstGeom prst="rect">
            <a:avLst/>
          </a:prstGeom>
          <a:ln w="57150">
            <a:solidFill>
              <a:schemeClr val="accent2">
                <a:lumMod val="75000"/>
              </a:schemeClr>
            </a:solidFill>
          </a:ln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545" y="2082075"/>
            <a:ext cx="5671703" cy="1199181"/>
          </a:xfrm>
          <a:prstGeom prst="rect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497" y="5287778"/>
            <a:ext cx="5524206" cy="1226977"/>
          </a:xfrm>
          <a:prstGeom prst="rect">
            <a:avLst/>
          </a:prstGeom>
          <a:ln w="57150">
            <a:solidFill>
              <a:schemeClr val="accent1">
                <a:lumMod val="75000"/>
              </a:schemeClr>
            </a:solidFill>
          </a:ln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6545" y="4696089"/>
            <a:ext cx="5689789" cy="1205177"/>
          </a:xfrm>
          <a:prstGeom prst="rect">
            <a:avLst/>
          </a:prstGeom>
          <a:ln w="57150">
            <a:solidFill>
              <a:schemeClr val="accent6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5799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99" y="782035"/>
            <a:ext cx="10957809" cy="6029147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394776" y="121635"/>
            <a:ext cx="8596668" cy="1320800"/>
          </a:xfrm>
        </p:spPr>
        <p:txBody>
          <a:bodyPr/>
          <a:lstStyle/>
          <a:p>
            <a:r>
              <a:rPr lang="pt-PT" dirty="0" smtClean="0"/>
              <a:t>Esquema Concetual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89530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speto">
  <a:themeElements>
    <a:clrScheme name="Vermelho Cor de Laranja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Aspet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spet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133</TotalTime>
  <Words>333</Words>
  <Application>Microsoft Office PowerPoint</Application>
  <PresentationFormat>Ecrã Panorâmico</PresentationFormat>
  <Paragraphs>66</Paragraphs>
  <Slides>12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Arial</vt:lpstr>
      <vt:lpstr>Trebuchet MS</vt:lpstr>
      <vt:lpstr>Wingdings</vt:lpstr>
      <vt:lpstr>Wingdings 3</vt:lpstr>
      <vt:lpstr>Aspeto</vt:lpstr>
      <vt:lpstr>Sistema de Gestão da Base de Dados de um Hipermercado</vt:lpstr>
      <vt:lpstr>Estrutura da Apresentação</vt:lpstr>
      <vt:lpstr>Contextualização do Caso de Estudo</vt:lpstr>
      <vt:lpstr>Apresentação do Caso de Estudo</vt:lpstr>
      <vt:lpstr>Requisitos</vt:lpstr>
      <vt:lpstr>Requisitos</vt:lpstr>
      <vt:lpstr>Entidades</vt:lpstr>
      <vt:lpstr>Relacionamentos</vt:lpstr>
      <vt:lpstr>Esquema Concetual</vt:lpstr>
      <vt:lpstr>Conclusões</vt:lpstr>
      <vt:lpstr>Trabalho Futuro</vt:lpstr>
      <vt:lpstr>Sistema de Gestão da Base de Dados de um Hipermercado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Gestão da Base de Dados de um Hipermercado</dc:title>
  <dc:creator>Sandra Ferreira</dc:creator>
  <cp:lastModifiedBy>Sandra Ferreira</cp:lastModifiedBy>
  <cp:revision>13</cp:revision>
  <dcterms:created xsi:type="dcterms:W3CDTF">2015-11-22T17:32:40Z</dcterms:created>
  <dcterms:modified xsi:type="dcterms:W3CDTF">2015-11-22T19:46:28Z</dcterms:modified>
</cp:coreProperties>
</file>

<file path=docProps/thumbnail.jpeg>
</file>